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72" r:id="rId2"/>
    <p:sldId id="260" r:id="rId3"/>
    <p:sldId id="258" r:id="rId4"/>
    <p:sldId id="259" r:id="rId5"/>
    <p:sldId id="261" r:id="rId6"/>
    <p:sldId id="256" r:id="rId7"/>
    <p:sldId id="262" r:id="rId8"/>
    <p:sldId id="266" r:id="rId9"/>
    <p:sldId id="263" r:id="rId10"/>
    <p:sldId id="264" r:id="rId11"/>
    <p:sldId id="265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 autoAdjust="0"/>
    <p:restoredTop sz="94622" autoAdjust="0"/>
  </p:normalViewPr>
  <p:slideViewPr>
    <p:cSldViewPr>
      <p:cViewPr varScale="1">
        <p:scale>
          <a:sx n="103" d="100"/>
          <a:sy n="103" d="100"/>
        </p:scale>
        <p:origin x="-21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BF686-6333-4D97-B162-6B07B3D093D5}" type="datetimeFigureOut">
              <a:rPr lang="ar-EG" smtClean="0"/>
              <a:t>23/07/1441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14E18-299B-4624-84B3-70AB2BEA812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90735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BF686-6333-4D97-B162-6B07B3D093D5}" type="datetimeFigureOut">
              <a:rPr lang="ar-EG" smtClean="0"/>
              <a:t>23/07/1441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14E18-299B-4624-84B3-70AB2BEA812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77571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BF686-6333-4D97-B162-6B07B3D093D5}" type="datetimeFigureOut">
              <a:rPr lang="ar-EG" smtClean="0"/>
              <a:t>23/07/1441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14E18-299B-4624-84B3-70AB2BEA812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920221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BF686-6333-4D97-B162-6B07B3D093D5}" type="datetimeFigureOut">
              <a:rPr lang="ar-EG" smtClean="0"/>
              <a:t>23/07/1441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14E18-299B-4624-84B3-70AB2BEA812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745651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BF686-6333-4D97-B162-6B07B3D093D5}" type="datetimeFigureOut">
              <a:rPr lang="ar-EG" smtClean="0"/>
              <a:t>23/07/1441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14E18-299B-4624-84B3-70AB2BEA812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10222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BF686-6333-4D97-B162-6B07B3D093D5}" type="datetimeFigureOut">
              <a:rPr lang="ar-EG" smtClean="0"/>
              <a:t>23/07/1441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14E18-299B-4624-84B3-70AB2BEA812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083672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BF686-6333-4D97-B162-6B07B3D093D5}" type="datetimeFigureOut">
              <a:rPr lang="ar-EG" smtClean="0"/>
              <a:t>23/07/1441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14E18-299B-4624-84B3-70AB2BEA812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720223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BF686-6333-4D97-B162-6B07B3D093D5}" type="datetimeFigureOut">
              <a:rPr lang="ar-EG" smtClean="0"/>
              <a:t>23/07/1441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14E18-299B-4624-84B3-70AB2BEA812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10663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BF686-6333-4D97-B162-6B07B3D093D5}" type="datetimeFigureOut">
              <a:rPr lang="ar-EG" smtClean="0"/>
              <a:t>23/07/1441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14E18-299B-4624-84B3-70AB2BEA812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647157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BF686-6333-4D97-B162-6B07B3D093D5}" type="datetimeFigureOut">
              <a:rPr lang="ar-EG" smtClean="0"/>
              <a:t>23/07/1441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14E18-299B-4624-84B3-70AB2BEA812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915982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BF686-6333-4D97-B162-6B07B3D093D5}" type="datetimeFigureOut">
              <a:rPr lang="ar-EG" smtClean="0"/>
              <a:t>23/07/1441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14E18-299B-4624-84B3-70AB2BEA812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253253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BF686-6333-4D97-B162-6B07B3D093D5}" type="datetimeFigureOut">
              <a:rPr lang="ar-EG" smtClean="0"/>
              <a:t>23/07/1441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14E18-299B-4624-84B3-70AB2BEA812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47300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1628800"/>
            <a:ext cx="8350696" cy="1470025"/>
          </a:xfrm>
        </p:spPr>
        <p:txBody>
          <a:bodyPr>
            <a:noAutofit/>
          </a:bodyPr>
          <a:lstStyle/>
          <a:p>
            <a:r>
              <a:rPr lang="ar-EG" sz="6000" b="1" dirty="0"/>
              <a:t>انشاء وادرة المناحل </a:t>
            </a:r>
            <a:r>
              <a:rPr lang="ar-EG" sz="5400" b="1" dirty="0"/>
              <a:t/>
            </a:r>
            <a:br>
              <a:rPr lang="ar-EG" sz="5400" b="1" dirty="0"/>
            </a:br>
            <a:r>
              <a:rPr lang="ar-EG" sz="2200" b="1" dirty="0">
                <a:solidFill>
                  <a:prstClr val="black"/>
                </a:solidFill>
              </a:rPr>
              <a:t>المحاضرة </a:t>
            </a:r>
            <a:r>
              <a:rPr lang="ar-EG" sz="2200" b="1" dirty="0" smtClean="0">
                <a:solidFill>
                  <a:prstClr val="black"/>
                </a:solidFill>
              </a:rPr>
              <a:t>الثانية </a:t>
            </a:r>
            <a:r>
              <a:rPr lang="ar-EG" sz="2200" b="1" dirty="0">
                <a:solidFill>
                  <a:prstClr val="black"/>
                </a:solidFill>
              </a:rPr>
              <a:t>المستوى الثاني برنامج الاقتصاد والارشاد والمجتمع الريفي</a:t>
            </a:r>
            <a:br>
              <a:rPr lang="ar-EG" sz="2200" b="1" dirty="0">
                <a:solidFill>
                  <a:prstClr val="black"/>
                </a:solidFill>
              </a:rPr>
            </a:br>
            <a:r>
              <a:rPr lang="ar-EG" sz="2200" b="1" dirty="0">
                <a:solidFill>
                  <a:prstClr val="black"/>
                </a:solidFill>
              </a:rPr>
              <a:t> اثناء تعليق الدراسة</a:t>
            </a:r>
            <a:endParaRPr lang="ar-EG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EG" b="1" dirty="0">
                <a:solidFill>
                  <a:srgbClr val="FF0000"/>
                </a:solidFill>
              </a:rPr>
              <a:t>ا.د/ ناجح سيد عمران </a:t>
            </a:r>
          </a:p>
          <a:p>
            <a:r>
              <a:rPr lang="ar-EG" b="1" dirty="0">
                <a:solidFill>
                  <a:srgbClr val="FF0000"/>
                </a:solidFill>
              </a:rPr>
              <a:t>استاذ الحشرات الاقتصادية وتربية النحل</a:t>
            </a:r>
          </a:p>
        </p:txBody>
      </p:sp>
    </p:spTree>
    <p:extLst>
      <p:ext uri="{BB962C8B-B14F-4D97-AF65-F5344CB8AC3E}">
        <p14:creationId xmlns:p14="http://schemas.microsoft.com/office/powerpoint/2010/main" val="2094590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eeking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32656"/>
            <a:ext cx="8136904" cy="6120680"/>
          </a:xfrm>
          <a:prstGeom prst="rect">
            <a:avLst/>
          </a:prstGeom>
          <a:noFill/>
          <a:ln w="9525">
            <a:solidFill>
              <a:srgbClr val="00FF00"/>
            </a:solidFill>
            <a:miter lim="800000"/>
            <a:headEnd/>
            <a:tailEnd/>
          </a:ln>
          <a:extLst/>
        </p:spPr>
      </p:pic>
      <p:sp>
        <p:nvSpPr>
          <p:cNvPr id="3" name="Rectangle 2"/>
          <p:cNvSpPr/>
          <p:nvPr/>
        </p:nvSpPr>
        <p:spPr>
          <a:xfrm>
            <a:off x="618456" y="404664"/>
            <a:ext cx="114523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9600" b="1" dirty="0">
                <a:solidFill>
                  <a:srgbClr val="FF0000"/>
                </a:solidFill>
                <a:latin typeface="Times New Roman"/>
                <a:ea typeface="Times New Roman"/>
                <a:cs typeface="Tahoma"/>
              </a:rPr>
              <a:t>4</a:t>
            </a:r>
            <a:endParaRPr lang="ar-EG" sz="9600" dirty="0"/>
          </a:p>
        </p:txBody>
      </p:sp>
    </p:spTree>
    <p:extLst>
      <p:ext uri="{BB962C8B-B14F-4D97-AF65-F5344CB8AC3E}">
        <p14:creationId xmlns:p14="http://schemas.microsoft.com/office/powerpoint/2010/main" val="2761636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31840" y="476672"/>
            <a:ext cx="387450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7200" b="1" dirty="0">
                <a:solidFill>
                  <a:srgbClr val="FF0000"/>
                </a:solidFill>
              </a:rPr>
              <a:t>2. التغذية </a:t>
            </a:r>
            <a:endParaRPr lang="en-US" sz="7200" dirty="0">
              <a:solidFill>
                <a:srgbClr val="FF0000"/>
              </a:solidFill>
            </a:endParaRPr>
          </a:p>
        </p:txBody>
      </p:sp>
      <p:pic>
        <p:nvPicPr>
          <p:cNvPr id="3" name="Picture 2" descr="food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556791"/>
            <a:ext cx="7416823" cy="4752529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4107007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541124"/>
            <a:ext cx="864096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4400" b="1" dirty="0">
                <a:solidFill>
                  <a:srgbClr val="FF0000"/>
                </a:solidFill>
              </a:rPr>
              <a:t>مطلوب من الطالب التعرف علي النقاط التالية </a:t>
            </a:r>
          </a:p>
          <a:p>
            <a:pPr marL="342900" indent="-342900">
              <a:buFont typeface="+mj-lt"/>
              <a:buAutoNum type="arabicPeriod"/>
            </a:pPr>
            <a:r>
              <a:rPr lang="ar-EG" sz="4400" b="1" dirty="0"/>
              <a:t>الهدف من ا</a:t>
            </a:r>
            <a:r>
              <a:rPr lang="ar-SA" sz="4400" b="1" dirty="0"/>
              <a:t>لتغذية </a:t>
            </a:r>
            <a:endParaRPr lang="en-US" sz="4400" dirty="0"/>
          </a:p>
          <a:p>
            <a:pPr marL="342900" indent="-342900" fontAlgn="base">
              <a:buFont typeface="+mj-lt"/>
              <a:buAutoNum type="arabicPeriod"/>
            </a:pPr>
            <a:r>
              <a:rPr lang="ar-SA" sz="4400" b="1" dirty="0"/>
              <a:t>طرق التغذية</a:t>
            </a:r>
            <a:endParaRPr lang="ar-EG" sz="4400" b="1" dirty="0"/>
          </a:p>
          <a:p>
            <a:pPr marL="342900" indent="-342900" fontAlgn="base">
              <a:buFont typeface="+mj-lt"/>
              <a:buAutoNum type="arabicPeriod"/>
            </a:pPr>
            <a:r>
              <a:rPr lang="ar-EG" sz="4400" b="1" dirty="0"/>
              <a:t>انواع التغذية 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ar-EG" sz="4400" b="1" dirty="0"/>
              <a:t>معرفة الطوائف المحتاجة إلى تغذية 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ar-EG" sz="4400" b="1" dirty="0"/>
              <a:t>الاحتياطات الواجب مراعاتها عند التغذية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ar-EG" sz="4400" b="1" dirty="0"/>
              <a:t>انظر الشرح بالكتاب 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717635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548680"/>
            <a:ext cx="806489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6000" b="1" dirty="0">
                <a:solidFill>
                  <a:srgbClr val="FF0000"/>
                </a:solidFill>
              </a:rPr>
              <a:t>3. تثبيت الأساسات الشمعية</a:t>
            </a:r>
          </a:p>
          <a:p>
            <a:r>
              <a:rPr lang="ar-EG" sz="6000" b="1" dirty="0"/>
              <a:t>على الطالب التعرف على الاتي </a:t>
            </a:r>
          </a:p>
          <a:p>
            <a:pPr marL="914400" indent="-914400">
              <a:buAutoNum type="arabicPeriod"/>
            </a:pPr>
            <a:r>
              <a:rPr lang="ar-EG" sz="6000" b="1" dirty="0"/>
              <a:t>ما المقصود بعملية التسليك </a:t>
            </a:r>
          </a:p>
          <a:p>
            <a:pPr marL="914400" indent="-914400">
              <a:buAutoNum type="arabicPeriod"/>
            </a:pPr>
            <a:r>
              <a:rPr lang="ar-EG" sz="6000" b="1" dirty="0"/>
              <a:t>ان يستطيع اجراء بنفسه </a:t>
            </a:r>
          </a:p>
          <a:p>
            <a:pPr marL="914400" indent="-914400">
              <a:buAutoNum type="arabicPeriod"/>
            </a:pPr>
            <a:r>
              <a:rPr lang="ar-EG" sz="6000" b="1" dirty="0"/>
              <a:t>انواع الاساسات الشمعية </a:t>
            </a:r>
          </a:p>
          <a:p>
            <a:pPr marL="914400" indent="-914400">
              <a:buAutoNum type="arabicPeriod"/>
            </a:pPr>
            <a:r>
              <a:rPr lang="ar-EG" sz="6000" b="1" dirty="0"/>
              <a:t>انظر الشرح بالكتاب  </a:t>
            </a:r>
            <a:endParaRPr lang="ar-EG" sz="6000" dirty="0"/>
          </a:p>
        </p:txBody>
      </p:sp>
    </p:spTree>
    <p:extLst>
      <p:ext uri="{BB962C8B-B14F-4D97-AF65-F5344CB8AC3E}">
        <p14:creationId xmlns:p14="http://schemas.microsoft.com/office/powerpoint/2010/main" val="3806644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69863" y="260648"/>
            <a:ext cx="5750292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8800" b="1" dirty="0">
                <a:solidFill>
                  <a:srgbClr val="FF0000"/>
                </a:solidFill>
              </a:rPr>
              <a:t>4. </a:t>
            </a:r>
            <a:r>
              <a:rPr lang="ar-SA" sz="8800" b="1" dirty="0">
                <a:solidFill>
                  <a:srgbClr val="FF0000"/>
                </a:solidFill>
              </a:rPr>
              <a:t>تشتية </a:t>
            </a:r>
            <a:r>
              <a:rPr lang="ar-EG" sz="8800" b="1" dirty="0">
                <a:solidFill>
                  <a:srgbClr val="FF0000"/>
                </a:solidFill>
              </a:rPr>
              <a:t>ال</a:t>
            </a:r>
            <a:r>
              <a:rPr lang="ar-SA" sz="8800" b="1" dirty="0">
                <a:solidFill>
                  <a:srgbClr val="FF0000"/>
                </a:solidFill>
              </a:rPr>
              <a:t>نحل</a:t>
            </a:r>
            <a:endParaRPr lang="ar-EG" sz="8800" dirty="0">
              <a:solidFill>
                <a:srgbClr val="FF0000"/>
              </a:solidFill>
            </a:endParaRPr>
          </a:p>
        </p:txBody>
      </p:sp>
      <p:pic>
        <p:nvPicPr>
          <p:cNvPr id="3" name="Picture 2" descr="bee00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5" y="1707198"/>
            <a:ext cx="6424521" cy="4960441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FF00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49277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0"/>
            <a:ext cx="8496944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4400" b="1" dirty="0"/>
              <a:t>يجب على الطالب التعرف على النقاط التالية </a:t>
            </a:r>
          </a:p>
          <a:p>
            <a:pPr marL="742950" indent="-742950">
              <a:buFont typeface="+mj-lt"/>
              <a:buAutoNum type="arabicPeriod"/>
            </a:pPr>
            <a:r>
              <a:rPr lang="ar-EG" sz="4400" b="1" dirty="0"/>
              <a:t>خطوات عملية التشتية</a:t>
            </a:r>
          </a:p>
          <a:p>
            <a:pPr fontAlgn="base"/>
            <a:r>
              <a:rPr lang="ar-EG" sz="4400" b="1" dirty="0"/>
              <a:t>2. شروط التشتية الجيدة</a:t>
            </a:r>
            <a:endParaRPr lang="en-US" sz="4400" dirty="0"/>
          </a:p>
          <a:p>
            <a:pPr fontAlgn="base"/>
            <a:r>
              <a:rPr lang="ar-EG" sz="4000" b="1" dirty="0"/>
              <a:t>[1] وجود ملكات حديثة السن</a:t>
            </a:r>
            <a:endParaRPr lang="en-US" sz="4000" dirty="0"/>
          </a:p>
          <a:p>
            <a:pPr fontAlgn="base"/>
            <a:r>
              <a:rPr lang="ar-EG" sz="4000" b="1" dirty="0"/>
              <a:t>[2] وجود شغالات حديثة السن</a:t>
            </a:r>
            <a:endParaRPr lang="en-US" sz="4000" dirty="0"/>
          </a:p>
          <a:p>
            <a:pPr fontAlgn="base"/>
            <a:r>
              <a:rPr lang="ar-EG" sz="4000" b="1" dirty="0"/>
              <a:t>[3] توفير الغذاء</a:t>
            </a:r>
            <a:endParaRPr lang="en-US" sz="4000" dirty="0"/>
          </a:p>
          <a:p>
            <a:pPr fontAlgn="base"/>
            <a:r>
              <a:rPr lang="ar-EG" sz="4000" b="1" dirty="0"/>
              <a:t>[4] حماية الطوائف من العوامل الجوية</a:t>
            </a:r>
            <a:endParaRPr lang="en-US" sz="4000" dirty="0"/>
          </a:p>
          <a:p>
            <a:pPr fontAlgn="base"/>
            <a:r>
              <a:rPr lang="ar-EG" sz="3600" b="1" dirty="0"/>
              <a:t>(1) بالنسبة للخلايا </a:t>
            </a:r>
            <a:endParaRPr lang="en-US" sz="3600" dirty="0"/>
          </a:p>
          <a:p>
            <a:pPr fontAlgn="base"/>
            <a:r>
              <a:rPr lang="ar-EG" sz="3600" b="1" dirty="0"/>
              <a:t>(2) بالنسبة للمظلة</a:t>
            </a:r>
            <a:endParaRPr lang="en-US" sz="3600" dirty="0"/>
          </a:p>
          <a:p>
            <a:pPr fontAlgn="base"/>
            <a:r>
              <a:rPr lang="ar-EG" sz="3600" b="1" dirty="0"/>
              <a:t>(3) تقليل فترات فحص الطوائف </a:t>
            </a:r>
          </a:p>
          <a:p>
            <a:pPr fontAlgn="base"/>
            <a:r>
              <a:rPr lang="ar-EG" sz="3600" b="1" dirty="0"/>
              <a:t>انظر الكتاب</a:t>
            </a:r>
            <a:endParaRPr lang="ar-EG" sz="4800" dirty="0"/>
          </a:p>
        </p:txBody>
      </p:sp>
    </p:spTree>
    <p:extLst>
      <p:ext uri="{BB962C8B-B14F-4D97-AF65-F5344CB8AC3E}">
        <p14:creationId xmlns:p14="http://schemas.microsoft.com/office/powerpoint/2010/main" val="3449615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154369"/>
            <a:ext cx="8472093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/>
            <a:r>
              <a:rPr lang="ar-EG" sz="7200" b="1" dirty="0">
                <a:solidFill>
                  <a:srgbClr val="FF0000"/>
                </a:solidFill>
              </a:rPr>
              <a:t>4. </a:t>
            </a:r>
            <a:r>
              <a:rPr lang="ar-SA" sz="7200" b="1" dirty="0">
                <a:solidFill>
                  <a:srgbClr val="FF0000"/>
                </a:solidFill>
              </a:rPr>
              <a:t>ضم الطوائف والانوية</a:t>
            </a:r>
            <a:r>
              <a:rPr lang="ar-EG" sz="7200" b="1" dirty="0">
                <a:solidFill>
                  <a:srgbClr val="FF0000"/>
                </a:solidFill>
              </a:rPr>
              <a:t> </a:t>
            </a:r>
          </a:p>
          <a:p>
            <a:pPr lvl="0" fontAlgn="base"/>
            <a:r>
              <a:rPr lang="ar-EG" sz="4800" b="1" dirty="0"/>
              <a:t>على الطالب ان يتعرف على الاتي:</a:t>
            </a:r>
          </a:p>
          <a:p>
            <a:pPr marL="742950" lvl="0" indent="-742950" fontAlgn="base">
              <a:buAutoNum type="arabicPeriod"/>
            </a:pPr>
            <a:r>
              <a:rPr lang="ar-EG" sz="4800" b="1" dirty="0"/>
              <a:t>المقصود بالضم</a:t>
            </a:r>
          </a:p>
          <a:p>
            <a:pPr marL="742950" lvl="0" indent="-742950" fontAlgn="base">
              <a:buAutoNum type="arabicPeriod"/>
            </a:pPr>
            <a:r>
              <a:rPr lang="ar-EG" sz="4800" b="1" dirty="0"/>
              <a:t>الاحتياطات الذي يجب مراعاتها </a:t>
            </a:r>
          </a:p>
          <a:p>
            <a:pPr marL="742950" lvl="0" indent="-742950" fontAlgn="base">
              <a:buAutoNum type="arabicPeriod"/>
            </a:pPr>
            <a:r>
              <a:rPr lang="ar-EG" sz="4800" b="1" dirty="0"/>
              <a:t>خطوات الضم</a:t>
            </a:r>
          </a:p>
          <a:p>
            <a:pPr marL="742950" lvl="0" indent="-742950" fontAlgn="base">
              <a:buAutoNum type="arabicPeriod"/>
            </a:pPr>
            <a:r>
              <a:rPr lang="ar-EG" sz="4800" b="1" dirty="0"/>
              <a:t>طرق الضم </a:t>
            </a:r>
          </a:p>
          <a:p>
            <a:pPr marL="742950" lvl="0" indent="-742950" fontAlgn="base">
              <a:buAutoNum type="arabicPeriod"/>
            </a:pPr>
            <a:r>
              <a:rPr lang="ar-EG" sz="4800" b="1" dirty="0"/>
              <a:t>موسم الضم</a:t>
            </a:r>
          </a:p>
          <a:p>
            <a:pPr lvl="0" fontAlgn="base"/>
            <a:r>
              <a:rPr lang="ar-EG" sz="4800" b="1" dirty="0"/>
              <a:t>انظر الكتاب 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540554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04253" y="1124744"/>
            <a:ext cx="6983002" cy="326570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ar-EG" sz="9600" b="1" dirty="0">
                <a:solidFill>
                  <a:srgbClr val="FF0000"/>
                </a:solidFill>
                <a:latin typeface="Times New Roman"/>
                <a:ea typeface="Times New Roman"/>
                <a:cs typeface="Tahoma"/>
              </a:rPr>
              <a:t>الجزء الثاني</a:t>
            </a:r>
          </a:p>
          <a:p>
            <a:pPr lvl="0" algn="ctr">
              <a:lnSpc>
                <a:spcPct val="150000"/>
              </a:lnSpc>
            </a:pPr>
            <a:r>
              <a:rPr lang="ar-EG" sz="4800" b="1" dirty="0">
                <a:solidFill>
                  <a:srgbClr val="FF0000"/>
                </a:solidFill>
                <a:latin typeface="Times New Roman"/>
                <a:ea typeface="Times New Roman"/>
                <a:cs typeface="Tahoma"/>
              </a:rPr>
              <a:t>حلقة النقاش الخامسة  </a:t>
            </a:r>
          </a:p>
        </p:txBody>
      </p:sp>
    </p:spTree>
    <p:extLst>
      <p:ext uri="{BB962C8B-B14F-4D97-AF65-F5344CB8AC3E}">
        <p14:creationId xmlns:p14="http://schemas.microsoft.com/office/powerpoint/2010/main" val="653264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413017"/>
            <a:ext cx="8712968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ar-SA" sz="8000" b="1" dirty="0">
                <a:solidFill>
                  <a:srgbClr val="FF0000"/>
                </a:solidFill>
                <a:latin typeface="Times New Roman"/>
                <a:ea typeface="Times New Roman"/>
                <a:cs typeface="Tahoma"/>
              </a:rPr>
              <a:t>ادارة المناحل</a:t>
            </a:r>
            <a:endParaRPr lang="ar-EG" sz="8000" b="1" dirty="0">
              <a:solidFill>
                <a:srgbClr val="FF0000"/>
              </a:solidFill>
              <a:latin typeface="Times New Roman"/>
              <a:ea typeface="Times New Roman"/>
              <a:cs typeface="Tahoma"/>
            </a:endParaRPr>
          </a:p>
          <a:p>
            <a:pPr lvl="0" algn="just">
              <a:lnSpc>
                <a:spcPct val="150000"/>
              </a:lnSpc>
            </a:pPr>
            <a:r>
              <a:rPr lang="ar-EG" sz="3600" b="1" dirty="0">
                <a:solidFill>
                  <a:prstClr val="black"/>
                </a:solidFill>
                <a:latin typeface="Times New Roman"/>
                <a:ea typeface="Times New Roman"/>
                <a:cs typeface="Tahoma"/>
              </a:rPr>
              <a:t>بعد ان تعرف الطالب على انشاء المناحل في الجزء الاول من المحاضرات السابقة مطلوب من الطالب معرفة كيفية ادارة المناحل في هذا الجزء.</a:t>
            </a:r>
          </a:p>
          <a:p>
            <a:pPr lvl="0" algn="ctr">
              <a:lnSpc>
                <a:spcPct val="150000"/>
              </a:lnSpc>
            </a:pPr>
            <a:endParaRPr lang="en-US" sz="2400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65383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1556792"/>
            <a:ext cx="856895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r-EG" sz="4000" b="1" dirty="0">
                <a:solidFill>
                  <a:prstClr val="black"/>
                </a:solidFill>
                <a:latin typeface="Times New Roman"/>
                <a:cs typeface="Tahoma"/>
              </a:rPr>
              <a:t>المقصود بها كل العمليات التي من شانها او يتطلب على مربي النحل القيام بها في سبيل استمرارية المشروع بكفاءة عالية مع تحقيق الهدف منه وباعلى انتاجية او عائد</a:t>
            </a:r>
            <a:endParaRPr lang="ar-EG" sz="2000" dirty="0"/>
          </a:p>
        </p:txBody>
      </p:sp>
      <p:sp>
        <p:nvSpPr>
          <p:cNvPr id="3" name="Rectangle 2"/>
          <p:cNvSpPr/>
          <p:nvPr/>
        </p:nvSpPr>
        <p:spPr>
          <a:xfrm>
            <a:off x="0" y="476672"/>
            <a:ext cx="88204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ar-EG" sz="5400" b="1" dirty="0">
                <a:solidFill>
                  <a:srgbClr val="FF0000"/>
                </a:solidFill>
                <a:latin typeface="Times New Roman"/>
                <a:ea typeface="Times New Roman"/>
                <a:cs typeface="Tahoma"/>
              </a:rPr>
              <a:t>ما المقصود بادارة المناحل </a:t>
            </a:r>
          </a:p>
        </p:txBody>
      </p:sp>
    </p:spTree>
    <p:extLst>
      <p:ext uri="{BB962C8B-B14F-4D97-AF65-F5344CB8AC3E}">
        <p14:creationId xmlns:p14="http://schemas.microsoft.com/office/powerpoint/2010/main" val="2519350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1533465"/>
            <a:ext cx="8222079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ar-SA" sz="3200" b="1" dirty="0">
                <a:solidFill>
                  <a:prstClr val="black"/>
                </a:solidFill>
                <a:latin typeface="Times New Roman"/>
                <a:ea typeface="Times New Roman"/>
                <a:cs typeface="Tahoma"/>
              </a:rPr>
              <a:t>فحص الطوائف</a:t>
            </a:r>
            <a:r>
              <a:rPr lang="ar-EG" sz="3200" b="1" dirty="0">
                <a:solidFill>
                  <a:prstClr val="black"/>
                </a:solidFill>
                <a:latin typeface="Times New Roman"/>
                <a:ea typeface="Times New Roman"/>
                <a:cs typeface="Tahoma"/>
              </a:rPr>
              <a:t> </a:t>
            </a:r>
            <a:r>
              <a:rPr lang="ar-SA" sz="3200" b="1" dirty="0">
                <a:solidFill>
                  <a:prstClr val="black"/>
                </a:solidFill>
                <a:latin typeface="Times New Roman"/>
                <a:ea typeface="Times New Roman"/>
                <a:cs typeface="Tahoma"/>
              </a:rPr>
              <a:t> </a:t>
            </a:r>
            <a:r>
              <a:rPr lang="ar-EG" sz="3200" b="1" dirty="0">
                <a:solidFill>
                  <a:prstClr val="black"/>
                </a:solidFill>
                <a:latin typeface="Times New Roman"/>
                <a:ea typeface="Times New Roman"/>
                <a:cs typeface="Tahoma"/>
              </a:rPr>
              <a:t>التغذية </a:t>
            </a:r>
          </a:p>
          <a:p>
            <a:pPr marL="520065" indent="-514350">
              <a:lnSpc>
                <a:spcPct val="150000"/>
              </a:lnSpc>
              <a:buFont typeface="+mj-lt"/>
              <a:buAutoNum type="arabicPeriod"/>
            </a:pPr>
            <a:r>
              <a:rPr lang="ar-EG" sz="3200" b="1" dirty="0">
                <a:solidFill>
                  <a:prstClr val="black"/>
                </a:solidFill>
                <a:latin typeface="Times New Roman"/>
                <a:ea typeface="Times New Roman"/>
                <a:cs typeface="Tahoma"/>
              </a:rPr>
              <a:t>تثبيت الأساسات الشمعية</a:t>
            </a:r>
          </a:p>
          <a:p>
            <a:pPr marL="520065" indent="-514350">
              <a:lnSpc>
                <a:spcPct val="150000"/>
              </a:lnSpc>
              <a:buFont typeface="+mj-lt"/>
              <a:buAutoNum type="arabicPeriod"/>
            </a:pPr>
            <a:r>
              <a:rPr lang="ar-SA" sz="3200" b="1" dirty="0">
                <a:solidFill>
                  <a:prstClr val="black"/>
                </a:solidFill>
                <a:latin typeface="Times New Roman"/>
                <a:ea typeface="Times New Roman"/>
                <a:cs typeface="Tahoma"/>
              </a:rPr>
              <a:t>تشتية </a:t>
            </a:r>
            <a:r>
              <a:rPr lang="ar-EG" sz="3200" b="1" dirty="0">
                <a:solidFill>
                  <a:prstClr val="black"/>
                </a:solidFill>
                <a:latin typeface="Times New Roman"/>
                <a:ea typeface="Times New Roman"/>
                <a:cs typeface="Tahoma"/>
              </a:rPr>
              <a:t>ال</a:t>
            </a:r>
            <a:r>
              <a:rPr lang="ar-SA" sz="3200" b="1" dirty="0">
                <a:solidFill>
                  <a:prstClr val="black"/>
                </a:solidFill>
                <a:latin typeface="Times New Roman"/>
                <a:ea typeface="Times New Roman"/>
                <a:cs typeface="Tahoma"/>
              </a:rPr>
              <a:t>نحل</a:t>
            </a:r>
            <a:endParaRPr lang="ar-EG" sz="3200" b="1" dirty="0">
              <a:solidFill>
                <a:prstClr val="black"/>
              </a:solidFill>
              <a:latin typeface="Times New Roman"/>
              <a:ea typeface="Times New Roman"/>
              <a:cs typeface="Tahoma"/>
            </a:endParaRPr>
          </a:p>
          <a:p>
            <a:pPr marL="520065" indent="-514350">
              <a:lnSpc>
                <a:spcPct val="150000"/>
              </a:lnSpc>
              <a:buFont typeface="+mj-lt"/>
              <a:buAutoNum type="arabicPeriod"/>
            </a:pPr>
            <a:r>
              <a:rPr lang="ar-SA" sz="3200" b="1" dirty="0">
                <a:solidFill>
                  <a:prstClr val="black"/>
                </a:solidFill>
                <a:latin typeface="Times New Roman"/>
                <a:ea typeface="Times New Roman"/>
                <a:cs typeface="Tahoma"/>
              </a:rPr>
              <a:t>ضم الطوائف والانوية</a:t>
            </a:r>
            <a:endParaRPr lang="ar-EG" sz="3200" b="1" dirty="0">
              <a:solidFill>
                <a:prstClr val="black"/>
              </a:solidFill>
              <a:latin typeface="Times New Roman"/>
              <a:ea typeface="Times New Roman"/>
              <a:cs typeface="Tahoma"/>
            </a:endParaRPr>
          </a:p>
          <a:p>
            <a:pPr marL="520065" indent="-514350">
              <a:lnSpc>
                <a:spcPct val="150000"/>
              </a:lnSpc>
              <a:buFont typeface="+mj-lt"/>
              <a:buAutoNum type="arabicPeriod"/>
            </a:pPr>
            <a:r>
              <a:rPr lang="ar-EG" sz="3200" b="1" dirty="0">
                <a:solidFill>
                  <a:prstClr val="black"/>
                </a:solidFill>
                <a:latin typeface="Times New Roman"/>
                <a:ea typeface="Times New Roman"/>
                <a:cs typeface="Tahoma"/>
              </a:rPr>
              <a:t>التطريد</a:t>
            </a:r>
          </a:p>
          <a:p>
            <a:pPr marL="520065" indent="-514350">
              <a:lnSpc>
                <a:spcPct val="150000"/>
              </a:lnSpc>
              <a:buFont typeface="+mj-lt"/>
              <a:buAutoNum type="arabicPeriod"/>
            </a:pPr>
            <a:r>
              <a:rPr lang="ar-SA" sz="3200" b="1" dirty="0">
                <a:solidFill>
                  <a:prstClr val="black"/>
                </a:solidFill>
                <a:latin typeface="Times New Roman"/>
                <a:ea typeface="Times New Roman"/>
                <a:cs typeface="Tahoma"/>
              </a:rPr>
              <a:t>التقسيم</a:t>
            </a:r>
            <a:endParaRPr lang="ar-EG" sz="3200" b="1" dirty="0">
              <a:solidFill>
                <a:prstClr val="black"/>
              </a:solidFill>
              <a:latin typeface="Times New Roman"/>
              <a:ea typeface="Times New Roman"/>
              <a:cs typeface="Tahoma"/>
            </a:endParaRPr>
          </a:p>
          <a:p>
            <a:pPr marL="520065" indent="-514350">
              <a:lnSpc>
                <a:spcPct val="150000"/>
              </a:lnSpc>
              <a:buFont typeface="+mj-lt"/>
              <a:buAutoNum type="arabicPeriod"/>
            </a:pPr>
            <a:r>
              <a:rPr lang="ar-EG" sz="3200" b="1" dirty="0">
                <a:solidFill>
                  <a:prstClr val="black"/>
                </a:solidFill>
                <a:latin typeface="Times New Roman"/>
                <a:ea typeface="Times New Roman"/>
                <a:cs typeface="Tahoma"/>
              </a:rPr>
              <a:t>انتاج طرود النحل المرزوم</a:t>
            </a:r>
            <a:endParaRPr lang="en-US" sz="3200" b="1" dirty="0">
              <a:solidFill>
                <a:prstClr val="black"/>
              </a:solidFill>
              <a:latin typeface="Times New Roman"/>
              <a:ea typeface="Times New Roman"/>
              <a:cs typeface="Tahoma"/>
            </a:endParaRPr>
          </a:p>
          <a:p>
            <a:pPr marL="342900" indent="-342900">
              <a:buFont typeface="+mj-lt"/>
              <a:buAutoNum type="arabicPeriod"/>
            </a:pPr>
            <a:endParaRPr lang="ar-EG" sz="2000" dirty="0"/>
          </a:p>
        </p:txBody>
      </p:sp>
      <p:sp>
        <p:nvSpPr>
          <p:cNvPr id="3" name="Rectangle 2"/>
          <p:cNvSpPr/>
          <p:nvPr/>
        </p:nvSpPr>
        <p:spPr>
          <a:xfrm>
            <a:off x="0" y="71899"/>
            <a:ext cx="914400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ar-EG" sz="5400" b="1" dirty="0">
                <a:solidFill>
                  <a:srgbClr val="FF0000"/>
                </a:solidFill>
                <a:latin typeface="Times New Roman"/>
                <a:ea typeface="Times New Roman"/>
                <a:cs typeface="Tahoma"/>
              </a:rPr>
              <a:t>بنود الادارة</a:t>
            </a:r>
          </a:p>
          <a:p>
            <a:pPr lvl="0" algn="ctr"/>
            <a:r>
              <a:rPr lang="ar-EG" sz="2000" b="1" dirty="0">
                <a:solidFill>
                  <a:srgbClr val="FF0000"/>
                </a:solidFill>
                <a:latin typeface="Times New Roman"/>
                <a:ea typeface="Times New Roman"/>
                <a:cs typeface="Tahoma"/>
              </a:rPr>
              <a:t>المطلوب من الطالب الالمام الكافي ببنود التالية لكي يكون اداري ناجح </a:t>
            </a:r>
          </a:p>
        </p:txBody>
      </p:sp>
    </p:spTree>
    <p:extLst>
      <p:ext uri="{BB962C8B-B14F-4D97-AF65-F5344CB8AC3E}">
        <p14:creationId xmlns:p14="http://schemas.microsoft.com/office/powerpoint/2010/main" val="2409896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 fontAlgn="base">
              <a:lnSpc>
                <a:spcPct val="150000"/>
              </a:lnSpc>
              <a:buAutoNum type="arabicPeriod"/>
            </a:pPr>
            <a:r>
              <a:rPr lang="ar-SA" sz="2800" b="1" dirty="0">
                <a:solidFill>
                  <a:srgbClr val="FF0000"/>
                </a:solidFill>
                <a:effectLst/>
                <a:latin typeface="Times New Roman"/>
                <a:ea typeface="Times New Roman"/>
                <a:cs typeface="Tahoma"/>
              </a:rPr>
              <a:t>فحص الطوائف </a:t>
            </a:r>
            <a:r>
              <a:rPr lang="en-US" sz="2800" b="1" dirty="0">
                <a:solidFill>
                  <a:srgbClr val="FF0000"/>
                </a:solidFill>
                <a:effectLst/>
                <a:latin typeface="Tahoma"/>
                <a:ea typeface="Times New Roman"/>
              </a:rPr>
              <a:t>Colonies examination</a:t>
            </a:r>
            <a:r>
              <a:rPr lang="ar-EG" sz="2800" b="1" dirty="0">
                <a:solidFill>
                  <a:srgbClr val="FF0000"/>
                </a:solidFill>
                <a:effectLst/>
                <a:latin typeface="Tahoma"/>
                <a:ea typeface="Times New Roman"/>
              </a:rPr>
              <a:t> </a:t>
            </a:r>
          </a:p>
          <a:p>
            <a:pPr marL="457200" indent="-457200" algn="ctr" fontAlgn="base">
              <a:lnSpc>
                <a:spcPct val="150000"/>
              </a:lnSpc>
              <a:buAutoNum type="arabicPeriod"/>
            </a:pPr>
            <a:endParaRPr lang="en-US" sz="2000" dirty="0">
              <a:solidFill>
                <a:srgbClr val="FF0000"/>
              </a:solidFill>
              <a:effectLst/>
              <a:latin typeface="Times New Roman"/>
              <a:ea typeface="Times New Roman"/>
            </a:endParaRPr>
          </a:p>
          <a:p>
            <a:pPr algn="just" fontAlgn="base">
              <a:lnSpc>
                <a:spcPct val="150000"/>
              </a:lnSpc>
            </a:pPr>
            <a:endParaRPr lang="ar-EG" sz="2800" b="1" dirty="0">
              <a:effectLst/>
              <a:latin typeface="Times New Roman"/>
              <a:ea typeface="Times New Roman"/>
              <a:cs typeface="Tahoma"/>
            </a:endParaRPr>
          </a:p>
          <a:p>
            <a:pPr algn="just" fontAlgn="base">
              <a:lnSpc>
                <a:spcPct val="150000"/>
              </a:lnSpc>
            </a:pPr>
            <a:endParaRPr lang="ar-EG" sz="2800" b="1" dirty="0">
              <a:latin typeface="Times New Roman"/>
              <a:ea typeface="Times New Roman"/>
              <a:cs typeface="Tahoma"/>
            </a:endParaRPr>
          </a:p>
          <a:p>
            <a:pPr algn="just" fontAlgn="base">
              <a:lnSpc>
                <a:spcPct val="150000"/>
              </a:lnSpc>
            </a:pPr>
            <a:endParaRPr lang="ar-EG" sz="2800" b="1" dirty="0">
              <a:effectLst/>
              <a:latin typeface="Times New Roman"/>
              <a:ea typeface="Times New Roman"/>
              <a:cs typeface="Tahoma"/>
            </a:endParaRPr>
          </a:p>
          <a:p>
            <a:pPr algn="just" fontAlgn="base">
              <a:lnSpc>
                <a:spcPct val="150000"/>
              </a:lnSpc>
            </a:pPr>
            <a:r>
              <a:rPr lang="ar-EG" sz="2800" b="1" dirty="0">
                <a:effectLst/>
                <a:latin typeface="Times New Roman"/>
                <a:ea typeface="Times New Roman"/>
                <a:cs typeface="Tahoma"/>
              </a:rPr>
              <a:t>المطلوب من الطالب معرفته في هذه العملية الاتي :</a:t>
            </a:r>
          </a:p>
          <a:p>
            <a:pPr marL="514350" indent="-514350" algn="just" fontAlgn="base">
              <a:lnSpc>
                <a:spcPct val="150000"/>
              </a:lnSpc>
              <a:buAutoNum type="arabicPeriod"/>
            </a:pPr>
            <a:r>
              <a:rPr lang="ar-EG" sz="2800" b="1" dirty="0">
                <a:latin typeface="Times New Roman"/>
                <a:ea typeface="Times New Roman"/>
                <a:cs typeface="Tahoma"/>
              </a:rPr>
              <a:t>ادوات الفحص </a:t>
            </a:r>
          </a:p>
          <a:p>
            <a:pPr marL="514350" indent="-514350" algn="just" fontAlgn="base">
              <a:lnSpc>
                <a:spcPct val="150000"/>
              </a:lnSpc>
              <a:buAutoNum type="arabicPeriod"/>
            </a:pPr>
            <a:r>
              <a:rPr lang="ar-EG" sz="2800" b="1" dirty="0">
                <a:latin typeface="Times New Roman"/>
                <a:ea typeface="Times New Roman"/>
                <a:cs typeface="Tahoma"/>
              </a:rPr>
              <a:t>الاجراءات التي يجب اتخاذها عند الفحص</a:t>
            </a:r>
          </a:p>
          <a:p>
            <a:pPr marL="514350" indent="-514350" algn="just" fontAlgn="base">
              <a:lnSpc>
                <a:spcPct val="150000"/>
              </a:lnSpc>
              <a:buAutoNum type="arabicPeriod"/>
            </a:pPr>
            <a:r>
              <a:rPr lang="ar-EG" sz="2800" b="1" dirty="0">
                <a:latin typeface="Times New Roman"/>
                <a:ea typeface="Times New Roman"/>
                <a:cs typeface="Tahoma"/>
              </a:rPr>
              <a:t>الهدف من الفحص</a:t>
            </a:r>
          </a:p>
          <a:p>
            <a:pPr marL="514350" indent="-514350" algn="just" fontAlgn="base">
              <a:lnSpc>
                <a:spcPct val="150000"/>
              </a:lnSpc>
              <a:buAutoNum type="arabicPeriod"/>
            </a:pPr>
            <a:r>
              <a:rPr lang="ar-EG" sz="2800" b="1" dirty="0">
                <a:latin typeface="Times New Roman"/>
                <a:ea typeface="Times New Roman"/>
                <a:cs typeface="Tahoma"/>
              </a:rPr>
              <a:t> كيفية الفحص</a:t>
            </a:r>
          </a:p>
          <a:p>
            <a:pPr marL="514350" indent="-514350" algn="just" fontAlgn="base">
              <a:lnSpc>
                <a:spcPct val="150000"/>
              </a:lnSpc>
              <a:buAutoNum type="arabicPeriod"/>
            </a:pPr>
            <a:r>
              <a:rPr lang="ar-EG" sz="2800" b="1" dirty="0">
                <a:latin typeface="Times New Roman"/>
                <a:ea typeface="Times New Roman"/>
                <a:cs typeface="Tahoma"/>
              </a:rPr>
              <a:t>توقيتات الفحص</a:t>
            </a:r>
            <a:endParaRPr lang="en-US" sz="2000" b="1" dirty="0">
              <a:effectLst/>
              <a:latin typeface="Times New Roman"/>
              <a:ea typeface="Times New Roman"/>
            </a:endParaRPr>
          </a:p>
        </p:txBody>
      </p:sp>
      <p:pic>
        <p:nvPicPr>
          <p:cNvPr id="5" name="Picture 4" descr="chekbee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5" y="836712"/>
            <a:ext cx="3528393" cy="2232248"/>
          </a:xfrm>
          <a:prstGeom prst="rect">
            <a:avLst/>
          </a:prstGeom>
          <a:noFill/>
          <a:ln w="9525">
            <a:solidFill>
              <a:srgbClr val="00FF00"/>
            </a:solidFill>
            <a:miter lim="800000"/>
            <a:headEnd/>
            <a:tailEnd/>
          </a:ln>
          <a:extLst/>
        </p:spPr>
      </p:pic>
    </p:spTree>
    <p:extLst>
      <p:ext uri="{BB962C8B-B14F-4D97-AF65-F5344CB8AC3E}">
        <p14:creationId xmlns:p14="http://schemas.microsoft.com/office/powerpoint/2010/main" val="3457314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mokin-in-the-beesroom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052736"/>
            <a:ext cx="8208912" cy="5328592"/>
          </a:xfrm>
          <a:prstGeom prst="rect">
            <a:avLst/>
          </a:prstGeom>
          <a:noFill/>
          <a:ln>
            <a:noFill/>
          </a:ln>
          <a:extLst/>
        </p:spPr>
      </p:pic>
      <p:sp>
        <p:nvSpPr>
          <p:cNvPr id="3" name="Rectangle 2"/>
          <p:cNvSpPr/>
          <p:nvPr/>
        </p:nvSpPr>
        <p:spPr>
          <a:xfrm>
            <a:off x="0" y="188640"/>
            <a:ext cx="9144000" cy="730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50000"/>
              </a:lnSpc>
            </a:pPr>
            <a:r>
              <a:rPr lang="ar-EG" sz="3200" b="1" dirty="0">
                <a:solidFill>
                  <a:srgbClr val="FF0000"/>
                </a:solidFill>
                <a:latin typeface="Times New Roman"/>
                <a:ea typeface="Times New Roman"/>
                <a:cs typeface="Tahoma"/>
              </a:rPr>
              <a:t>خطوات الفحص </a:t>
            </a:r>
            <a:r>
              <a:rPr lang="ar-EG" sz="2800" b="1" dirty="0">
                <a:solidFill>
                  <a:srgbClr val="00B0F0"/>
                </a:solidFill>
                <a:latin typeface="Times New Roman"/>
                <a:ea typeface="Times New Roman"/>
                <a:cs typeface="Tahoma"/>
              </a:rPr>
              <a:t>الصور من (1) الى (4) انظر الكتاب </a:t>
            </a:r>
            <a:endParaRPr lang="en-US" sz="2000" b="1" dirty="0">
              <a:solidFill>
                <a:srgbClr val="00B0F0"/>
              </a:solidFill>
              <a:effectLst/>
              <a:latin typeface="Times New Roman"/>
              <a:ea typeface="Times New Roman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11560" y="1067252"/>
            <a:ext cx="938077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9600" b="1" dirty="0">
                <a:solidFill>
                  <a:srgbClr val="FF0000"/>
                </a:solidFill>
                <a:latin typeface="Times New Roman"/>
                <a:ea typeface="Times New Roman"/>
                <a:cs typeface="Tahoma"/>
              </a:rPr>
              <a:t>1</a:t>
            </a:r>
            <a:endParaRPr lang="ar-EG" sz="9600" dirty="0"/>
          </a:p>
        </p:txBody>
      </p:sp>
    </p:spTree>
    <p:extLst>
      <p:ext uri="{BB962C8B-B14F-4D97-AF65-F5344CB8AC3E}">
        <p14:creationId xmlns:p14="http://schemas.microsoft.com/office/powerpoint/2010/main" val="4060222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Raising-the-Roo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620688"/>
            <a:ext cx="7704856" cy="5688632"/>
          </a:xfrm>
          <a:prstGeom prst="rect">
            <a:avLst/>
          </a:prstGeom>
          <a:noFill/>
          <a:ln>
            <a:noFill/>
          </a:ln>
          <a:extLst/>
        </p:spPr>
      </p:pic>
      <p:sp>
        <p:nvSpPr>
          <p:cNvPr id="4" name="Rectangle 3"/>
          <p:cNvSpPr/>
          <p:nvPr/>
        </p:nvSpPr>
        <p:spPr>
          <a:xfrm>
            <a:off x="1041635" y="707212"/>
            <a:ext cx="938077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9600" b="1" dirty="0">
                <a:solidFill>
                  <a:srgbClr val="FF0000"/>
                </a:solidFill>
                <a:latin typeface="Times New Roman"/>
                <a:ea typeface="Times New Roman"/>
                <a:cs typeface="Tahoma"/>
              </a:rPr>
              <a:t>2</a:t>
            </a:r>
            <a:endParaRPr lang="ar-EG" sz="9600" dirty="0"/>
          </a:p>
        </p:txBody>
      </p:sp>
    </p:spTree>
    <p:extLst>
      <p:ext uri="{BB962C8B-B14F-4D97-AF65-F5344CB8AC3E}">
        <p14:creationId xmlns:p14="http://schemas.microsoft.com/office/powerpoint/2010/main" val="161259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Remove-Inner-Cover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04664"/>
            <a:ext cx="7848872" cy="6120680"/>
          </a:xfrm>
          <a:prstGeom prst="rect">
            <a:avLst/>
          </a:prstGeom>
          <a:noFill/>
          <a:ln>
            <a:noFill/>
          </a:ln>
          <a:extLst/>
        </p:spPr>
      </p:pic>
      <p:sp>
        <p:nvSpPr>
          <p:cNvPr id="3" name="Rectangle 2"/>
          <p:cNvSpPr/>
          <p:nvPr/>
        </p:nvSpPr>
        <p:spPr>
          <a:xfrm>
            <a:off x="618456" y="404664"/>
            <a:ext cx="114523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9600" b="1" dirty="0">
                <a:solidFill>
                  <a:srgbClr val="FF0000"/>
                </a:solidFill>
                <a:latin typeface="Times New Roman"/>
                <a:ea typeface="Times New Roman"/>
                <a:cs typeface="Tahoma"/>
              </a:rPr>
              <a:t>3</a:t>
            </a:r>
            <a:endParaRPr lang="ar-EG" sz="9600" dirty="0"/>
          </a:p>
        </p:txBody>
      </p:sp>
    </p:spTree>
    <p:extLst>
      <p:ext uri="{BB962C8B-B14F-4D97-AF65-F5344CB8AC3E}">
        <p14:creationId xmlns:p14="http://schemas.microsoft.com/office/powerpoint/2010/main" val="3513640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300</Words>
  <Application>Microsoft Office PowerPoint</Application>
  <PresentationFormat>On-screen Show (4:3)</PresentationFormat>
  <Paragraphs>68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انشاء وادرة المناحل  المحاضرة الثانية المستوى الثاني برنامج الاقتصاد والارشاد والمجتمع الريفي  اثناء تعليق الدراسة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4G shop</dc:creator>
  <cp:lastModifiedBy>Dr.Nageh</cp:lastModifiedBy>
  <cp:revision>13</cp:revision>
  <dcterms:created xsi:type="dcterms:W3CDTF">2008-05-15T22:18:05Z</dcterms:created>
  <dcterms:modified xsi:type="dcterms:W3CDTF">2020-03-17T10:40:46Z</dcterms:modified>
</cp:coreProperties>
</file>